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8" r:id="rId2"/>
    <p:sldId id="262" r:id="rId3"/>
    <p:sldId id="269" r:id="rId4"/>
    <p:sldId id="270" r:id="rId5"/>
    <p:sldId id="272" r:id="rId6"/>
    <p:sldId id="27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4"/>
    <p:restoredTop sz="94643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F82B73-8FAA-45FF-AA6C-136FAF2EFFE4}" type="datetimeFigureOut">
              <a:rPr lang="en-GB" smtClean="0"/>
              <a:t>11/07/2016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16311-048A-4770-914D-FD670F2C3BF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9050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8642-28A5-4CCD-B5CE-7B2F7BBD7EF9}" type="datetimeFigureOut">
              <a:rPr lang="en-GB" smtClean="0"/>
              <a:t>11/07/2016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C4BAC-3950-4920-AE14-360F129A2E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8665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8642-28A5-4CCD-B5CE-7B2F7BBD7EF9}" type="datetimeFigureOut">
              <a:rPr lang="en-GB" smtClean="0"/>
              <a:t>11/07/2016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C4BAC-3950-4920-AE14-360F129A2E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406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8642-28A5-4CCD-B5CE-7B2F7BBD7EF9}" type="datetimeFigureOut">
              <a:rPr lang="en-GB" smtClean="0"/>
              <a:t>11/07/2016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C4BAC-3950-4920-AE14-360F129A2E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2319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8642-28A5-4CCD-B5CE-7B2F7BBD7EF9}" type="datetimeFigureOut">
              <a:rPr lang="en-GB" smtClean="0"/>
              <a:t>11/07/2016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C4BAC-3950-4920-AE14-360F129A2E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6129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8642-28A5-4CCD-B5CE-7B2F7BBD7EF9}" type="datetimeFigureOut">
              <a:rPr lang="en-GB" smtClean="0"/>
              <a:t>11/07/2016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C4BAC-3950-4920-AE14-360F129A2E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6592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8642-28A5-4CCD-B5CE-7B2F7BBD7EF9}" type="datetimeFigureOut">
              <a:rPr lang="en-GB" smtClean="0"/>
              <a:t>11/07/2016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C4BAC-3950-4920-AE14-360F129A2E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253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8642-28A5-4CCD-B5CE-7B2F7BBD7EF9}" type="datetimeFigureOut">
              <a:rPr lang="en-GB" smtClean="0"/>
              <a:t>11/07/2016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C4BAC-3950-4920-AE14-360F129A2E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5915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8642-28A5-4CCD-B5CE-7B2F7BBD7EF9}" type="datetimeFigureOut">
              <a:rPr lang="en-GB" smtClean="0"/>
              <a:t>11/07/2016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C4BAC-3950-4920-AE14-360F129A2E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4427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8642-28A5-4CCD-B5CE-7B2F7BBD7EF9}" type="datetimeFigureOut">
              <a:rPr lang="en-GB" smtClean="0"/>
              <a:t>11/07/2016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C4BAC-3950-4920-AE14-360F129A2E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3779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8642-28A5-4CCD-B5CE-7B2F7BBD7EF9}" type="datetimeFigureOut">
              <a:rPr lang="en-GB" smtClean="0"/>
              <a:t>11/07/2016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C4BAC-3950-4920-AE14-360F129A2E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4422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8642-28A5-4CCD-B5CE-7B2F7BBD7EF9}" type="datetimeFigureOut">
              <a:rPr lang="en-GB" smtClean="0"/>
              <a:t>11/07/2016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C4BAC-3950-4920-AE14-360F129A2E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7191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D8642-28A5-4CCD-B5CE-7B2F7BBD7EF9}" type="datetimeFigureOut">
              <a:rPr lang="en-GB" smtClean="0"/>
              <a:t>11/07/2016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C4BAC-3950-4920-AE14-360F129A2E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60290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1470025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FFFF00"/>
                </a:solidFill>
              </a:rPr>
              <a:t>CEN Series</a:t>
            </a:r>
            <a:endParaRPr lang="en-GB" sz="54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286000"/>
            <a:ext cx="6400800" cy="1752600"/>
          </a:xfrm>
        </p:spPr>
        <p:txBody>
          <a:bodyPr>
            <a:normAutofit/>
          </a:bodyPr>
          <a:lstStyle/>
          <a:p>
            <a:r>
              <a:rPr lang="en-GB" sz="4800" b="1" dirty="0" smtClean="0"/>
              <a:t>Managing the power of incumbency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976459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487362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FFFF00"/>
                </a:solidFill>
              </a:rPr>
              <a:t>Managing incumbency – Good Practices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Preamble</a:t>
            </a:r>
          </a:p>
          <a:p>
            <a:r>
              <a:rPr lang="en-GB" dirty="0" smtClean="0"/>
              <a:t>Strengthen and clarify the audience</a:t>
            </a:r>
          </a:p>
          <a:p>
            <a:r>
              <a:rPr lang="en-GB" dirty="0" smtClean="0"/>
              <a:t>Add note on need to use appropriate instruments, such as legal framework or Codes, for the issue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 smtClean="0"/>
              <a:t>Constitutional and legal safeguards</a:t>
            </a:r>
          </a:p>
          <a:p>
            <a:r>
              <a:rPr lang="en-GB" dirty="0" smtClean="0"/>
              <a:t>Reorder the sentences in the first paragraph</a:t>
            </a:r>
          </a:p>
          <a:p>
            <a:r>
              <a:rPr lang="en-GB" dirty="0" smtClean="0"/>
              <a:t>Include reference to ‘periodic’ elections</a:t>
            </a:r>
          </a:p>
        </p:txBody>
      </p:sp>
    </p:spTree>
    <p:extLst>
      <p:ext uri="{BB962C8B-B14F-4D97-AF65-F5344CB8AC3E}">
        <p14:creationId xmlns:p14="http://schemas.microsoft.com/office/powerpoint/2010/main" val="2066257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487362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FFFF00"/>
                </a:solidFill>
              </a:rPr>
              <a:t>Managing incumbency – Good Practices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Neutrality of state institutions</a:t>
            </a:r>
          </a:p>
          <a:p>
            <a:r>
              <a:rPr lang="en-GB" dirty="0" smtClean="0"/>
              <a:t>Add a new dot point on neutrality of electoral staff and responsibility of EMB to build cultural of impartiality</a:t>
            </a:r>
          </a:p>
          <a:p>
            <a:r>
              <a:rPr lang="en-GB" dirty="0" smtClean="0"/>
              <a:t>Reflect ‘all time’ role of civil servants and then the impact of an election on their conduct</a:t>
            </a:r>
          </a:p>
          <a:p>
            <a:r>
              <a:rPr lang="en-GB" dirty="0" smtClean="0"/>
              <a:t>Possible reference to local ‘caretaker’ conventions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370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487362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FFFF00"/>
                </a:solidFill>
              </a:rPr>
              <a:t>Managing incumbency – Good Practices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Use of state resources</a:t>
            </a:r>
          </a:p>
          <a:p>
            <a:r>
              <a:rPr lang="en-GB" dirty="0" smtClean="0"/>
              <a:t>Make positive statement that state resources are for official use and are not party resources</a:t>
            </a:r>
          </a:p>
          <a:p>
            <a:r>
              <a:rPr lang="en-GB" dirty="0" smtClean="0"/>
              <a:t>Need to use state resource to conduct official duties</a:t>
            </a:r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606400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487362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FFFF00"/>
                </a:solidFill>
              </a:rPr>
              <a:t>Managing incumbency – Good Practices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Conduct and regulation of the electoral campaign</a:t>
            </a:r>
          </a:p>
          <a:p>
            <a:r>
              <a:rPr lang="en-GB" dirty="0" smtClean="0"/>
              <a:t>Remove first sentence</a:t>
            </a:r>
          </a:p>
          <a:p>
            <a:r>
              <a:rPr lang="en-GB" dirty="0" smtClean="0"/>
              <a:t>Reshape to show that there must be a framework for the electoral timetable that is clear to all. Aim is to have a reasonable time for all to campaign. </a:t>
            </a:r>
          </a:p>
          <a:p>
            <a:r>
              <a:rPr lang="en-GB" dirty="0" smtClean="0"/>
              <a:t>In third paragraph emphasis that aim is a level playing field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43926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487362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FFFF00"/>
                </a:solidFill>
              </a:rPr>
              <a:t>Managing incumbency – Good Practices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Media coverage of the election</a:t>
            </a:r>
          </a:p>
          <a:p>
            <a:r>
              <a:rPr lang="en-GB" dirty="0" smtClean="0"/>
              <a:t>Rephrase first point to highlight need for a legal framework that requires a neutral state controlled media and a impartial editorial policy</a:t>
            </a:r>
          </a:p>
          <a:p>
            <a:r>
              <a:rPr lang="en-GB" dirty="0" smtClean="0"/>
              <a:t>In second dot point, remove ‘EMB’ and change ‘should’ to ‘could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Integrity of the electoral process</a:t>
            </a:r>
          </a:p>
          <a:p>
            <a:r>
              <a:rPr lang="en-GB" dirty="0" smtClean="0"/>
              <a:t>No comments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7311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256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CEN Series</vt:lpstr>
      <vt:lpstr>Managing incumbency – Good Practices</vt:lpstr>
      <vt:lpstr>Managing incumbency – Good Practices</vt:lpstr>
      <vt:lpstr>Managing incumbency – Good Practices</vt:lpstr>
      <vt:lpstr>Managing incumbency – Good Practices</vt:lpstr>
      <vt:lpstr>Managing incumbency – Good Practices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 Series</dc:title>
  <dc:creator>ken</dc:creator>
  <cp:lastModifiedBy>user</cp:lastModifiedBy>
  <cp:revision>15</cp:revision>
  <dcterms:created xsi:type="dcterms:W3CDTF">2016-06-12T09:26:40Z</dcterms:created>
  <dcterms:modified xsi:type="dcterms:W3CDTF">2016-07-11T15:49:52Z</dcterms:modified>
</cp:coreProperties>
</file>